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307" r:id="rId4"/>
    <p:sldId id="327" r:id="rId5"/>
    <p:sldId id="328" r:id="rId6"/>
    <p:sldId id="326" r:id="rId7"/>
    <p:sldId id="309" r:id="rId8"/>
    <p:sldId id="311" r:id="rId9"/>
    <p:sldId id="312" r:id="rId10"/>
    <p:sldId id="313" r:id="rId11"/>
    <p:sldId id="318" r:id="rId12"/>
    <p:sldId id="317" r:id="rId13"/>
    <p:sldId id="314" r:id="rId14"/>
    <p:sldId id="329" r:id="rId15"/>
    <p:sldId id="330" r:id="rId16"/>
    <p:sldId id="331" r:id="rId17"/>
    <p:sldId id="332" r:id="rId18"/>
    <p:sldId id="315" r:id="rId19"/>
    <p:sldId id="335" r:id="rId20"/>
    <p:sldId id="334" r:id="rId21"/>
    <p:sldId id="336" r:id="rId22"/>
    <p:sldId id="33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-960" y="-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teamtreehouse.com/an-absolute-beginners-guide-to-swift" TargetMode="External"/><Relationship Id="rId4" Type="http://schemas.openxmlformats.org/officeDocument/2006/relationships/hyperlink" Target="http://www.raywenderlich.com/74904/swift-tutorial-part-2-simple-ios-app" TargetMode="External"/><Relationship Id="rId5" Type="http://schemas.openxmlformats.org/officeDocument/2006/relationships/hyperlink" Target="http://jamesonquave.com/blog/tutorial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ios/referencelibrary/GettingStarted/RoadMapiOS/index.html%23//apple_ref/doc/uid/TP4001134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smtClean="0">
                <a:latin typeface="Britannic Bold" panose="020B0903060703020204" pitchFamily="34" charset="0"/>
              </a:rPr>
              <a:t>CIS 55 – </a:t>
            </a:r>
            <a:br>
              <a:rPr lang="en-US" cap="none" dirty="0" smtClean="0">
                <a:latin typeface="Britannic Bold" panose="020B0903060703020204" pitchFamily="34" charset="0"/>
              </a:rPr>
            </a:br>
            <a:r>
              <a:rPr lang="en-US" cap="none" dirty="0" smtClean="0">
                <a:latin typeface="Britannic Bold" panose="020B0903060703020204" pitchFamily="34" charset="0"/>
              </a:rPr>
              <a:t>iOS Programming</a:t>
            </a:r>
            <a:endParaRPr lang="en-US" cap="none" dirty="0">
              <a:latin typeface="Britannic Bold" panose="020B0903060703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cap="none" dirty="0" smtClean="0"/>
              <a:t>Manish </a:t>
            </a:r>
            <a:r>
              <a:rPr lang="en-US" sz="3200" cap="none" dirty="0" err="1"/>
              <a:t>G</a:t>
            </a:r>
            <a:r>
              <a:rPr lang="en-US" sz="3200" cap="none" dirty="0" err="1" smtClean="0"/>
              <a:t>oel</a:t>
            </a:r>
            <a:endParaRPr lang="en-US" sz="3200" cap="none" dirty="0"/>
          </a:p>
        </p:txBody>
      </p:sp>
    </p:spTree>
    <p:extLst>
      <p:ext uri="{BB962C8B-B14F-4D97-AF65-F5344CB8AC3E}">
        <p14:creationId xmlns:p14="http://schemas.microsoft.com/office/powerpoint/2010/main" val="3087569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07 at 4.10.1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1" r="81944" b="64073"/>
          <a:stretch/>
        </p:blipFill>
        <p:spPr>
          <a:xfrm>
            <a:off x="901700" y="520700"/>
            <a:ext cx="4572000" cy="48357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Screen Shot 2015-01-07 at 4.10.2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7" t="5371" r="81712" b="63147"/>
          <a:stretch/>
        </p:blipFill>
        <p:spPr>
          <a:xfrm>
            <a:off x="7162800" y="571500"/>
            <a:ext cx="4572000" cy="4827578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1270000" y="1028700"/>
            <a:ext cx="198119" cy="3810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9156700" y="1079500"/>
            <a:ext cx="198119" cy="3810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55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0" y="482600"/>
            <a:ext cx="5486400" cy="57226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355600"/>
            <a:ext cx="5486400" cy="601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55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711200"/>
            <a:ext cx="4572000" cy="5529262"/>
          </a:xfrm>
          <a:prstGeom prst="rect">
            <a:avLst/>
          </a:prstGeom>
        </p:spPr>
      </p:pic>
      <p:pic>
        <p:nvPicPr>
          <p:cNvPr id="4" name="Picture 3" descr="Screen Shot 2015-01-07 at 4.24.3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44" t="6852" b="46852"/>
          <a:stretch/>
        </p:blipFill>
        <p:spPr>
          <a:xfrm>
            <a:off x="6388100" y="698500"/>
            <a:ext cx="3657600" cy="5861538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9080500" y="698500"/>
            <a:ext cx="406400" cy="3937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48900" y="1143000"/>
            <a:ext cx="171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Connections inspector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8" name="Elbow Connector 7"/>
          <p:cNvCxnSpPr>
            <a:stCxn id="5" idx="2"/>
            <a:endCxn id="6" idx="1"/>
          </p:cNvCxnSpPr>
          <p:nvPr/>
        </p:nvCxnSpPr>
        <p:spPr>
          <a:xfrm rot="16200000" flipH="1">
            <a:off x="9671650" y="704250"/>
            <a:ext cx="189300" cy="96520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255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1-07 at 4.37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10972800" cy="6858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641600" y="673100"/>
            <a:ext cx="70231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54300" y="685800"/>
            <a:ext cx="12700" cy="61722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21000" y="4559300"/>
            <a:ext cx="1308100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Scene</a:t>
            </a:r>
          </a:p>
          <a:p>
            <a:r>
              <a:rPr lang="en-US" dirty="0" smtClean="0"/>
              <a:t>Navigator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724400" y="673100"/>
            <a:ext cx="12700" cy="61849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664700" y="673100"/>
            <a:ext cx="25400" cy="61849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628900" y="6845300"/>
            <a:ext cx="70231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27600" y="4597400"/>
            <a:ext cx="1308100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Storyboard</a:t>
            </a:r>
          </a:p>
          <a:p>
            <a:r>
              <a:rPr lang="en-US" dirty="0" smtClean="0"/>
              <a:t>Scene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55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Key </a:t>
            </a:r>
            <a:r>
              <a:rPr lang="en-US" cap="none" dirty="0" err="1" smtClean="0"/>
              <a:t>iOS</a:t>
            </a:r>
            <a:r>
              <a:rPr lang="en-US" cap="none" dirty="0" smtClean="0"/>
              <a:t> concepts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23900" y="1511300"/>
            <a:ext cx="10960100" cy="4813300"/>
          </a:xfrm>
        </p:spPr>
        <p:txBody>
          <a:bodyPr>
            <a:normAutofit fontScale="92500" lnSpcReduction="20000"/>
          </a:bodyPr>
          <a:lstStyle/>
          <a:p>
            <a:r>
              <a:rPr lang="en-US" sz="2400" cap="none" dirty="0" smtClean="0"/>
              <a:t>Objects are building blocks for Apps</a:t>
            </a:r>
          </a:p>
          <a:p>
            <a:pPr lvl="1"/>
            <a:r>
              <a:rPr lang="en-US" sz="2200" cap="none" dirty="0" smtClean="0"/>
              <a:t>Objects have attributes (or properties) and behaviors (or actions).</a:t>
            </a:r>
          </a:p>
          <a:p>
            <a:r>
              <a:rPr lang="en-US" sz="2400" cap="none" dirty="0" smtClean="0"/>
              <a:t>Classes are blueprints (templates) for Objects</a:t>
            </a:r>
          </a:p>
          <a:p>
            <a:pPr lvl="1"/>
            <a:r>
              <a:rPr lang="en-US" sz="2200" cap="none" dirty="0" smtClean="0"/>
              <a:t>Class describes the attributes and behaviors of the object for programmers and code to understand and act with / upon</a:t>
            </a:r>
          </a:p>
          <a:p>
            <a:pPr lvl="1"/>
            <a:r>
              <a:rPr lang="en-US" sz="2200" cap="none" dirty="0" smtClean="0"/>
              <a:t>Objects are instances of Classes, i.e. a class can create more than one object</a:t>
            </a:r>
          </a:p>
          <a:p>
            <a:r>
              <a:rPr lang="en-US" sz="2400" cap="none" dirty="0" smtClean="0"/>
              <a:t>Objects communicate through Messages</a:t>
            </a:r>
          </a:p>
          <a:p>
            <a:pPr lvl="1"/>
            <a:r>
              <a:rPr lang="en-US" sz="2200" cap="none" dirty="0" smtClean="0"/>
              <a:t>Objects hide their attributes and expose their behaviors so other objects can only interact with them by passing messages to them</a:t>
            </a:r>
          </a:p>
          <a:p>
            <a:r>
              <a:rPr lang="en-US" sz="2400" cap="none" dirty="0" smtClean="0"/>
              <a:t>Protocols define Messaging Contracts</a:t>
            </a:r>
          </a:p>
          <a:p>
            <a:pPr lvl="1"/>
            <a:r>
              <a:rPr lang="en-US" sz="2200" cap="none" dirty="0" smtClean="0"/>
              <a:t>A protocol is needed for other objects to know how to pass messages to a given object – similar to an Application Programming Interface (API)</a:t>
            </a:r>
            <a:endParaRPr lang="en-US" sz="2200" cap="none" dirty="0" smtClean="0"/>
          </a:p>
        </p:txBody>
      </p:sp>
    </p:spTree>
    <p:extLst>
      <p:ext uri="{BB962C8B-B14F-4D97-AF65-F5344CB8AC3E}">
        <p14:creationId xmlns:p14="http://schemas.microsoft.com/office/powerpoint/2010/main" val="2179991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Designing your </a:t>
            </a:r>
            <a:r>
              <a:rPr lang="en-US" cap="none" dirty="0" err="1" smtClean="0"/>
              <a:t>iOS</a:t>
            </a:r>
            <a:r>
              <a:rPr lang="en-US" cap="none" dirty="0" smtClean="0"/>
              <a:t> app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82600" y="1511300"/>
            <a:ext cx="5003800" cy="4813300"/>
          </a:xfrm>
        </p:spPr>
        <p:txBody>
          <a:bodyPr>
            <a:normAutofit/>
          </a:bodyPr>
          <a:lstStyle/>
          <a:p>
            <a:r>
              <a:rPr lang="en-US" sz="2400" cap="none" dirty="0" smtClean="0"/>
              <a:t>Define your concept:</a:t>
            </a:r>
            <a:endParaRPr lang="en-US" sz="2400" cap="none" dirty="0" smtClean="0"/>
          </a:p>
          <a:p>
            <a:pPr lvl="1"/>
            <a:r>
              <a:rPr lang="en-US" sz="2200" cap="none" dirty="0" smtClean="0"/>
              <a:t>Who is your audience?</a:t>
            </a:r>
          </a:p>
          <a:p>
            <a:pPr lvl="2"/>
            <a:r>
              <a:rPr lang="en-US" sz="2000" cap="none" dirty="0" smtClean="0"/>
              <a:t>Kids </a:t>
            </a:r>
            <a:r>
              <a:rPr lang="en-US" sz="2000" cap="none" dirty="0" err="1" smtClean="0"/>
              <a:t>vs</a:t>
            </a:r>
            <a:r>
              <a:rPr lang="en-US" sz="2000" cap="none" dirty="0" smtClean="0"/>
              <a:t> Adults</a:t>
            </a:r>
          </a:p>
          <a:p>
            <a:pPr lvl="2"/>
            <a:r>
              <a:rPr lang="en-US" sz="2000" cap="none" dirty="0" smtClean="0"/>
              <a:t>Consumer </a:t>
            </a:r>
            <a:r>
              <a:rPr lang="en-US" sz="2000" cap="none" dirty="0" err="1" smtClean="0"/>
              <a:t>vs</a:t>
            </a:r>
            <a:r>
              <a:rPr lang="en-US" sz="2000" cap="none" dirty="0" smtClean="0"/>
              <a:t> Business</a:t>
            </a:r>
            <a:endParaRPr lang="en-US" sz="2000" cap="none" dirty="0" smtClean="0"/>
          </a:p>
          <a:p>
            <a:pPr lvl="1"/>
            <a:r>
              <a:rPr lang="en-US" sz="2200" cap="none" dirty="0" smtClean="0"/>
              <a:t>What is your app’s purpose?</a:t>
            </a:r>
          </a:p>
          <a:p>
            <a:pPr lvl="2"/>
            <a:r>
              <a:rPr lang="en-US" sz="2000" cap="none" dirty="0" smtClean="0"/>
              <a:t>Try to solve a single or specific problem</a:t>
            </a:r>
          </a:p>
          <a:p>
            <a:pPr lvl="1"/>
            <a:r>
              <a:rPr lang="en-US" sz="2200" cap="none" dirty="0" smtClean="0"/>
              <a:t>What content will your app show?</a:t>
            </a:r>
          </a:p>
          <a:p>
            <a:pPr lvl="2"/>
            <a:r>
              <a:rPr lang="en-US" sz="2000" cap="none" dirty="0" smtClean="0"/>
              <a:t>This will be manifested in your user interface</a:t>
            </a:r>
            <a:endParaRPr lang="en-US" sz="2000" cap="non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036" y="1409700"/>
            <a:ext cx="6724363" cy="36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91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Key </a:t>
            </a:r>
            <a:r>
              <a:rPr lang="en-US" cap="none" dirty="0" err="1" smtClean="0"/>
              <a:t>iOS</a:t>
            </a:r>
            <a:r>
              <a:rPr lang="en-US" cap="none" dirty="0" smtClean="0"/>
              <a:t> concepts - 2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23900" y="1511300"/>
            <a:ext cx="10960100" cy="4813300"/>
          </a:xfrm>
        </p:spPr>
        <p:txBody>
          <a:bodyPr>
            <a:normAutofit/>
          </a:bodyPr>
          <a:lstStyle/>
          <a:p>
            <a:r>
              <a:rPr lang="en-US" sz="2200" cap="none" dirty="0" smtClean="0"/>
              <a:t>Apps follow the Model-View-Controller (MVC) architecture</a:t>
            </a:r>
          </a:p>
          <a:p>
            <a:pPr lvl="1"/>
            <a:r>
              <a:rPr lang="en-US" cap="none" dirty="0" smtClean="0"/>
              <a:t>Model is the data or the persistence scheme of the app</a:t>
            </a:r>
          </a:p>
          <a:p>
            <a:pPr lvl="1"/>
            <a:r>
              <a:rPr lang="en-US" cap="none" dirty="0" smtClean="0"/>
              <a:t>View is the UI of the app for the user</a:t>
            </a:r>
          </a:p>
          <a:p>
            <a:pPr lvl="1"/>
            <a:r>
              <a:rPr lang="en-US" cap="none" dirty="0" smtClean="0"/>
              <a:t>Controller provide the interaction between the two:</a:t>
            </a:r>
          </a:p>
          <a:p>
            <a:pPr lvl="2"/>
            <a:r>
              <a:rPr lang="en-US" sz="1800" cap="none" dirty="0" smtClean="0"/>
              <a:t>by populating the data into the views or saving the data from the views, and</a:t>
            </a:r>
          </a:p>
          <a:p>
            <a:pPr lvl="2"/>
            <a:r>
              <a:rPr lang="en-US" sz="1800" cap="none" dirty="0" smtClean="0"/>
              <a:t>by letting the views respond to user actions</a:t>
            </a:r>
            <a:endParaRPr lang="en-US" sz="1800" cap="non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3686928"/>
            <a:ext cx="8229600" cy="287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06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Key </a:t>
            </a:r>
            <a:r>
              <a:rPr lang="en-US" cap="none" dirty="0" err="1" smtClean="0"/>
              <a:t>iOS</a:t>
            </a:r>
            <a:r>
              <a:rPr lang="en-US" cap="none" dirty="0" smtClean="0"/>
              <a:t> concepts - 3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23900" y="1511300"/>
            <a:ext cx="4902200" cy="4673600"/>
          </a:xfrm>
        </p:spPr>
        <p:txBody>
          <a:bodyPr>
            <a:normAutofit/>
          </a:bodyPr>
          <a:lstStyle/>
          <a:p>
            <a:r>
              <a:rPr lang="en-US" sz="2400" cap="none" dirty="0" smtClean="0"/>
              <a:t>Views are “windows” objects that have a hierarchy</a:t>
            </a:r>
          </a:p>
          <a:p>
            <a:pPr lvl="1"/>
            <a:r>
              <a:rPr lang="en-US" sz="2200" cap="none" dirty="0" smtClean="0"/>
              <a:t>Views can have related (children) views that extend their functionality</a:t>
            </a:r>
          </a:p>
          <a:p>
            <a:pPr lvl="1"/>
            <a:r>
              <a:rPr lang="en-US" sz="2200" cap="none" dirty="0" smtClean="0"/>
              <a:t>Views can contain other views (sub-views) that need to interact together</a:t>
            </a:r>
          </a:p>
          <a:p>
            <a:pPr lvl="1"/>
            <a:r>
              <a:rPr lang="en-US" sz="2200" cap="none" dirty="0" smtClean="0"/>
              <a:t>View Controllers manage the interaction of the views amongst themselves and with the user</a:t>
            </a:r>
            <a:endParaRPr lang="en-US" sz="2200" cap="none" dirty="0" smtClean="0"/>
          </a:p>
        </p:txBody>
      </p:sp>
      <p:pic>
        <p:nvPicPr>
          <p:cNvPr id="5" name="Picture 4" descr="Screen Shot 2015-01-07 at 5.19.1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7" t="22592" r="16552" b="3704"/>
          <a:stretch/>
        </p:blipFill>
        <p:spPr>
          <a:xfrm>
            <a:off x="5892800" y="1244600"/>
            <a:ext cx="55372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46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68301"/>
            <a:ext cx="7315200" cy="35671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00" y="4356100"/>
            <a:ext cx="7315200" cy="207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55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What is Object Oriented Programming?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590428"/>
            <a:ext cx="10363826" cy="4931466"/>
          </a:xfrm>
        </p:spPr>
        <p:txBody>
          <a:bodyPr>
            <a:normAutofit fontScale="92500"/>
          </a:bodyPr>
          <a:lstStyle/>
          <a:p>
            <a:r>
              <a:rPr lang="en-US" sz="2400" cap="none" dirty="0" smtClean="0"/>
              <a:t>Simplistic Example – in this classroom:</a:t>
            </a:r>
            <a:endParaRPr lang="en-US" sz="2400" cap="none" dirty="0"/>
          </a:p>
          <a:p>
            <a:pPr lvl="1"/>
            <a:r>
              <a:rPr lang="en-US" cap="none" dirty="0" smtClean="0"/>
              <a:t>Human, Clothes, Furniture, Room are different type of objects</a:t>
            </a:r>
          </a:p>
          <a:p>
            <a:pPr lvl="1"/>
            <a:r>
              <a:rPr lang="en-US" cap="none" dirty="0"/>
              <a:t>Human object can be defined by a class called ‘human</a:t>
            </a:r>
            <a:r>
              <a:rPr lang="en-US" cap="none" dirty="0" smtClean="0"/>
              <a:t>’</a:t>
            </a:r>
          </a:p>
          <a:p>
            <a:pPr lvl="1"/>
            <a:r>
              <a:rPr lang="en-US" cap="none" dirty="0" smtClean="0"/>
              <a:t>Human object has properties – one head, two eyes, two hands, two legs etc.</a:t>
            </a:r>
          </a:p>
          <a:p>
            <a:pPr lvl="1"/>
            <a:r>
              <a:rPr lang="en-US" cap="none" dirty="0" smtClean="0"/>
              <a:t>Human object has behaviors – can walk, can talk, can eat etc.</a:t>
            </a:r>
          </a:p>
          <a:p>
            <a:pPr lvl="1"/>
            <a:r>
              <a:rPr lang="en-US" cap="none" dirty="0" smtClean="0"/>
              <a:t>A “Boy” or a “Girl” extends the functionality of a “Human” – demonstrating “is-a kind of” relationship</a:t>
            </a:r>
          </a:p>
          <a:p>
            <a:pPr lvl="1"/>
            <a:r>
              <a:rPr lang="en-US" cap="none" dirty="0" smtClean="0"/>
              <a:t>“Boy” or “Girl” also overrides the functionality of “Human” – specialized biological characteristics</a:t>
            </a:r>
          </a:p>
          <a:p>
            <a:pPr lvl="1"/>
            <a:r>
              <a:rPr lang="en-US" cap="none" dirty="0" smtClean="0"/>
              <a:t>So the “boy” and “girl” class definitions are “sub-</a:t>
            </a:r>
            <a:r>
              <a:rPr lang="en-US" cap="none" dirty="0" err="1" smtClean="0"/>
              <a:t>class”es</a:t>
            </a:r>
            <a:r>
              <a:rPr lang="en-US" cap="none" dirty="0" smtClean="0"/>
              <a:t> of the “human” class</a:t>
            </a:r>
            <a:endParaRPr lang="en-US" cap="none" dirty="0"/>
          </a:p>
          <a:p>
            <a:pPr lvl="1"/>
            <a:r>
              <a:rPr lang="en-US" cap="none" dirty="0" smtClean="0"/>
              <a:t>Each of you are an “instance” of either the “boy/Boy” or “girl/Girl” class/object but all of you are an “instance” of the “human/Human” class/object</a:t>
            </a:r>
          </a:p>
          <a:p>
            <a:pPr lvl="1"/>
            <a:r>
              <a:rPr lang="en-US" cap="none" dirty="0" smtClean="0"/>
              <a:t>Similarly, you can derive “is-a kind of” relationship for various clothes or furniture in the room</a:t>
            </a:r>
          </a:p>
          <a:p>
            <a:pPr lvl="1"/>
            <a:r>
              <a:rPr lang="en-US" cap="none" dirty="0" smtClean="0"/>
              <a:t>The clothes on one of you determines the “contains” relationship between the Clothes and Human objects</a:t>
            </a:r>
          </a:p>
          <a:p>
            <a:pPr lvl="1"/>
            <a:r>
              <a:rPr lang="en-US" cap="none" dirty="0" smtClean="0"/>
              <a:t>Or, the furniture in this room determines the “contains” relationship between the Room and Furniture objects</a:t>
            </a:r>
          </a:p>
          <a:p>
            <a:endParaRPr lang="en-US" sz="2400" cap="none" dirty="0"/>
          </a:p>
        </p:txBody>
      </p:sp>
    </p:spTree>
    <p:extLst>
      <p:ext uri="{BB962C8B-B14F-4D97-AF65-F5344CB8AC3E}">
        <p14:creationId xmlns:p14="http://schemas.microsoft.com/office/powerpoint/2010/main" val="1159127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Lecture Objectives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28799"/>
            <a:ext cx="10363826" cy="4114800"/>
          </a:xfrm>
        </p:spPr>
        <p:txBody>
          <a:bodyPr>
            <a:normAutofit/>
          </a:bodyPr>
          <a:lstStyle/>
          <a:p>
            <a:r>
              <a:rPr lang="en-US" sz="2400" cap="none" dirty="0" smtClean="0"/>
              <a:t>Explore our “Hello World” app in more detail</a:t>
            </a:r>
            <a:endParaRPr lang="en-US" sz="2400" cap="none" dirty="0" smtClean="0"/>
          </a:p>
          <a:p>
            <a:r>
              <a:rPr lang="en-US" sz="2400" cap="none" dirty="0" smtClean="0"/>
              <a:t>“</a:t>
            </a:r>
            <a:r>
              <a:rPr lang="en-US" sz="2400" cap="none" dirty="0" smtClean="0"/>
              <a:t>Hello World !!”</a:t>
            </a:r>
          </a:p>
          <a:p>
            <a:pPr lvl="1"/>
            <a:r>
              <a:rPr lang="en-US" sz="2200" cap="none" dirty="0" smtClean="0"/>
              <a:t>Hands-on Lab</a:t>
            </a:r>
          </a:p>
          <a:p>
            <a:endParaRPr lang="en-US" sz="2400" cap="none" dirty="0"/>
          </a:p>
        </p:txBody>
      </p:sp>
    </p:spTree>
    <p:extLst>
      <p:ext uri="{BB962C8B-B14F-4D97-AF65-F5344CB8AC3E}">
        <p14:creationId xmlns:p14="http://schemas.microsoft.com/office/powerpoint/2010/main" val="275770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err="1" smtClean="0"/>
              <a:t>iOS</a:t>
            </a:r>
            <a:r>
              <a:rPr lang="en-US" cap="none" dirty="0" smtClean="0"/>
              <a:t> App Development Paradigm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590428"/>
            <a:ext cx="10363826" cy="4931466"/>
          </a:xfrm>
        </p:spPr>
        <p:txBody>
          <a:bodyPr>
            <a:normAutofit/>
          </a:bodyPr>
          <a:lstStyle/>
          <a:p>
            <a:r>
              <a:rPr lang="en-US" sz="2400" cap="none" dirty="0" err="1"/>
              <a:t>iOS</a:t>
            </a:r>
            <a:r>
              <a:rPr lang="en-US" sz="2400" cap="none" dirty="0"/>
              <a:t> App Development Process – </a:t>
            </a:r>
            <a:r>
              <a:rPr lang="en-US" sz="2400" cap="none" dirty="0" smtClean="0"/>
              <a:t>an Object Oriented approach</a:t>
            </a:r>
            <a:endParaRPr lang="en-US" sz="2400" cap="none" dirty="0"/>
          </a:p>
          <a:p>
            <a:pPr lvl="1"/>
            <a:r>
              <a:rPr lang="en-US" cap="none" dirty="0" smtClean="0"/>
              <a:t>An </a:t>
            </a:r>
            <a:r>
              <a:rPr lang="en-US" cap="none" dirty="0" err="1" smtClean="0"/>
              <a:t>iOS</a:t>
            </a:r>
            <a:r>
              <a:rPr lang="en-US" cap="none" dirty="0" smtClean="0"/>
              <a:t> app is and is built from a network of Objects</a:t>
            </a:r>
          </a:p>
          <a:p>
            <a:pPr lvl="1"/>
            <a:r>
              <a:rPr lang="en-US" cap="none" dirty="0" smtClean="0"/>
              <a:t>You as programmer use existing objects or create new ones</a:t>
            </a:r>
          </a:p>
          <a:p>
            <a:pPr lvl="1"/>
            <a:r>
              <a:rPr lang="en-US" cap="none" dirty="0" smtClean="0"/>
              <a:t>When you use existing objects – you create composition hierarchies of objects – “contains” relationship</a:t>
            </a:r>
          </a:p>
          <a:p>
            <a:pPr lvl="1"/>
            <a:r>
              <a:rPr lang="en-US" cap="none" dirty="0" smtClean="0"/>
              <a:t>When you create “brand new” objects – you define properties and behaviors</a:t>
            </a:r>
          </a:p>
          <a:p>
            <a:pPr lvl="1"/>
            <a:r>
              <a:rPr lang="en-US" cap="none" dirty="0" smtClean="0"/>
              <a:t>New objects can be created by extending or overriding functionality of existing ones – you define inheritance hierarchies of objects – “is-a kind of” relationship</a:t>
            </a:r>
          </a:p>
          <a:p>
            <a:pPr lvl="1"/>
            <a:r>
              <a:rPr lang="en-US" cap="none" dirty="0" smtClean="0"/>
              <a:t>Objects are defined as classes in code and represented as interface and implementation</a:t>
            </a:r>
          </a:p>
          <a:p>
            <a:pPr lvl="1"/>
            <a:r>
              <a:rPr lang="en-US" cap="none" dirty="0" smtClean="0"/>
              <a:t>Properties are data about the object that is “encapsulated”</a:t>
            </a:r>
          </a:p>
          <a:p>
            <a:pPr lvl="1"/>
            <a:r>
              <a:rPr lang="en-US" cap="none" dirty="0" smtClean="0"/>
              <a:t>Behaviors are methods to allow an object to “receive messages” and act on them</a:t>
            </a:r>
          </a:p>
          <a:p>
            <a:pPr lvl="1"/>
            <a:r>
              <a:rPr lang="en-US" cap="none" dirty="0" smtClean="0"/>
              <a:t>Your app’s network of objects allows messages to be passed between them using Protocols</a:t>
            </a:r>
          </a:p>
          <a:p>
            <a:pPr lvl="1"/>
            <a:endParaRPr lang="en-US" cap="none" dirty="0" smtClean="0"/>
          </a:p>
          <a:p>
            <a:endParaRPr lang="en-US" sz="2400" cap="none" dirty="0"/>
          </a:p>
        </p:txBody>
      </p:sp>
    </p:spTree>
    <p:extLst>
      <p:ext uri="{BB962C8B-B14F-4D97-AF65-F5344CB8AC3E}">
        <p14:creationId xmlns:p14="http://schemas.microsoft.com/office/powerpoint/2010/main" val="4025456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OOP in </a:t>
            </a:r>
            <a:r>
              <a:rPr lang="en-US" cap="none" dirty="0" err="1" smtClean="0"/>
              <a:t>iOS</a:t>
            </a:r>
            <a:r>
              <a:rPr lang="en-US" cap="none" dirty="0" smtClean="0"/>
              <a:t> – What it means to me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567544"/>
            <a:ext cx="10363826" cy="4862814"/>
          </a:xfrm>
        </p:spPr>
        <p:txBody>
          <a:bodyPr>
            <a:normAutofit/>
          </a:bodyPr>
          <a:lstStyle/>
          <a:p>
            <a:r>
              <a:rPr lang="en-US" sz="2400" cap="none" dirty="0" smtClean="0"/>
              <a:t>Design the app using existing objects or controls :</a:t>
            </a:r>
          </a:p>
          <a:p>
            <a:pPr lvl="1"/>
            <a:r>
              <a:rPr lang="en-US" cap="none" dirty="0" err="1" smtClean="0"/>
              <a:t>UIViewController</a:t>
            </a:r>
            <a:r>
              <a:rPr lang="en-US" cap="none" dirty="0" smtClean="0"/>
              <a:t>, </a:t>
            </a:r>
            <a:r>
              <a:rPr lang="en-US" cap="none" dirty="0" err="1" smtClean="0"/>
              <a:t>UITableViewController</a:t>
            </a:r>
            <a:r>
              <a:rPr lang="en-US" cap="none" dirty="0" smtClean="0"/>
              <a:t>, </a:t>
            </a:r>
            <a:r>
              <a:rPr lang="en-US" cap="none" dirty="0" err="1" smtClean="0"/>
              <a:t>UITableView</a:t>
            </a:r>
            <a:r>
              <a:rPr lang="en-US" cap="none" dirty="0" smtClean="0"/>
              <a:t>, </a:t>
            </a:r>
            <a:r>
              <a:rPr lang="en-US" cap="none" dirty="0" err="1" smtClean="0"/>
              <a:t>UITableViewCell</a:t>
            </a:r>
            <a:r>
              <a:rPr lang="en-US" cap="none" dirty="0"/>
              <a:t> </a:t>
            </a:r>
            <a:r>
              <a:rPr lang="en-US" cap="none" dirty="0" smtClean="0"/>
              <a:t>etc.</a:t>
            </a:r>
          </a:p>
          <a:p>
            <a:pPr lvl="1"/>
            <a:r>
              <a:rPr lang="en-US" cap="none" dirty="0" err="1" smtClean="0"/>
              <a:t>UITableViewController</a:t>
            </a:r>
            <a:r>
              <a:rPr lang="en-US" cap="none" dirty="0" smtClean="0"/>
              <a:t> contains </a:t>
            </a:r>
            <a:r>
              <a:rPr lang="en-US" cap="none" dirty="0" err="1" smtClean="0"/>
              <a:t>UITableView</a:t>
            </a:r>
            <a:r>
              <a:rPr lang="en-US" cap="none" dirty="0" smtClean="0"/>
              <a:t> which contains </a:t>
            </a:r>
            <a:r>
              <a:rPr lang="en-US" cap="none" dirty="0" err="1" smtClean="0"/>
              <a:t>UITableViewCell</a:t>
            </a:r>
            <a:r>
              <a:rPr lang="en-US" cap="none" dirty="0" smtClean="0"/>
              <a:t> etc.</a:t>
            </a:r>
          </a:p>
          <a:p>
            <a:pPr lvl="1"/>
            <a:r>
              <a:rPr lang="en-US" cap="none" dirty="0" smtClean="0"/>
              <a:t>Existin</a:t>
            </a:r>
            <a:r>
              <a:rPr lang="en-US" cap="none" dirty="0" smtClean="0"/>
              <a:t>g objects </a:t>
            </a:r>
            <a:r>
              <a:rPr lang="en-US" cap="none" dirty="0" smtClean="0"/>
              <a:t>can be customized as we desire </a:t>
            </a:r>
            <a:r>
              <a:rPr lang="en-US" cap="none" dirty="0" smtClean="0"/>
              <a:t>by adding properties and implementations for methods</a:t>
            </a:r>
          </a:p>
          <a:p>
            <a:pPr lvl="1"/>
            <a:r>
              <a:rPr lang="en-US" cap="none" dirty="0" smtClean="0"/>
              <a:t>Existing objects can also be used as is –default </a:t>
            </a:r>
            <a:r>
              <a:rPr lang="en-US" cap="none" dirty="0" smtClean="0"/>
              <a:t>version</a:t>
            </a:r>
          </a:p>
          <a:p>
            <a:pPr lvl="1"/>
            <a:r>
              <a:rPr lang="en-US" cap="none" dirty="0" smtClean="0"/>
              <a:t>Our storyboard is also an object – it contains Scenes and Scenes are connected like a network</a:t>
            </a:r>
          </a:p>
          <a:p>
            <a:pPr lvl="1"/>
            <a:r>
              <a:rPr lang="en-US" cap="none" dirty="0" smtClean="0"/>
              <a:t>When more than one scene is added, navigation </a:t>
            </a:r>
            <a:r>
              <a:rPr lang="en-US" cap="none" dirty="0" smtClean="0"/>
              <a:t>controller and new view </a:t>
            </a:r>
            <a:r>
              <a:rPr lang="en-US" cap="none" dirty="0" smtClean="0"/>
              <a:t>controllers are needed</a:t>
            </a:r>
            <a:endParaRPr lang="en-US" cap="none" dirty="0" smtClean="0"/>
          </a:p>
          <a:p>
            <a:pPr lvl="1"/>
            <a:r>
              <a:rPr lang="en-US" cap="none" dirty="0" smtClean="0"/>
              <a:t>Protocols determine how our extended objects pass messages between themselves</a:t>
            </a:r>
          </a:p>
          <a:p>
            <a:pPr lvl="1"/>
            <a:r>
              <a:rPr lang="en-US" cap="none" dirty="0" smtClean="0"/>
              <a:t>Segues are protocols to </a:t>
            </a:r>
            <a:r>
              <a:rPr lang="en-US" cap="none" dirty="0" smtClean="0"/>
              <a:t>pass messages between Scenes to crate our network inside the app</a:t>
            </a:r>
          </a:p>
          <a:p>
            <a:endParaRPr lang="en-US" sz="2400" cap="none" dirty="0"/>
          </a:p>
        </p:txBody>
      </p:sp>
    </p:spTree>
    <p:extLst>
      <p:ext uri="{BB962C8B-B14F-4D97-AF65-F5344CB8AC3E}">
        <p14:creationId xmlns:p14="http://schemas.microsoft.com/office/powerpoint/2010/main" val="4235032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References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23900" y="1511300"/>
            <a:ext cx="10960100" cy="4813300"/>
          </a:xfrm>
        </p:spPr>
        <p:txBody>
          <a:bodyPr>
            <a:normAutofit/>
          </a:bodyPr>
          <a:lstStyle/>
          <a:p>
            <a:r>
              <a:rPr lang="en-US" sz="2200" cap="none" dirty="0" smtClean="0"/>
              <a:t>Start Developing </a:t>
            </a:r>
            <a:r>
              <a:rPr lang="en-US" sz="2200" cap="none" dirty="0" err="1" smtClean="0"/>
              <a:t>iOS</a:t>
            </a:r>
            <a:r>
              <a:rPr lang="en-US" sz="2200" cap="none" dirty="0" smtClean="0"/>
              <a:t> apps today</a:t>
            </a:r>
          </a:p>
          <a:p>
            <a:pPr lvl="1"/>
            <a:r>
              <a:rPr lang="en-US" cap="none" dirty="0">
                <a:hlinkClick r:id="rId2"/>
              </a:rPr>
              <a:t>https://developer.apple.com/library/ios/referencelibrary/GettingStarted/RoadMapiOS/index.html#//apple_ref/doc/uid/</a:t>
            </a:r>
            <a:r>
              <a:rPr lang="en-US" cap="none" dirty="0" smtClean="0">
                <a:hlinkClick r:id="rId2"/>
              </a:rPr>
              <a:t>TP40011343</a:t>
            </a:r>
            <a:r>
              <a:rPr lang="en-US" cap="none" dirty="0" smtClean="0"/>
              <a:t> </a:t>
            </a:r>
            <a:endParaRPr lang="en-US" cap="none" dirty="0"/>
          </a:p>
          <a:p>
            <a:r>
              <a:rPr lang="en-US" sz="2200" cap="none" dirty="0" smtClean="0"/>
              <a:t>An Absolute Beginners Guide to Swift</a:t>
            </a:r>
          </a:p>
          <a:p>
            <a:pPr lvl="1"/>
            <a:r>
              <a:rPr lang="en-US" cap="none" dirty="0">
                <a:hlinkClick r:id="rId3"/>
              </a:rPr>
              <a:t>http://blog.teamtreehouse.com/an-absolute-beginners-guide-to-</a:t>
            </a:r>
            <a:r>
              <a:rPr lang="en-US" cap="none" dirty="0" smtClean="0">
                <a:hlinkClick r:id="rId3"/>
              </a:rPr>
              <a:t>swift</a:t>
            </a:r>
            <a:r>
              <a:rPr lang="en-US" cap="none" dirty="0" smtClean="0"/>
              <a:t> </a:t>
            </a:r>
            <a:endParaRPr lang="en-US" cap="none" dirty="0"/>
          </a:p>
          <a:p>
            <a:r>
              <a:rPr lang="en-US" sz="2200" cap="none" dirty="0" smtClean="0"/>
              <a:t>Swift Tutorial – simple </a:t>
            </a:r>
            <a:r>
              <a:rPr lang="en-US" sz="2200" cap="none" dirty="0" err="1" smtClean="0"/>
              <a:t>iOS</a:t>
            </a:r>
            <a:r>
              <a:rPr lang="en-US" sz="2200" cap="none" dirty="0" smtClean="0"/>
              <a:t> app by Ray </a:t>
            </a:r>
            <a:r>
              <a:rPr lang="en-US" sz="2200" cap="none" dirty="0" err="1" smtClean="0"/>
              <a:t>Wenderlich</a:t>
            </a:r>
            <a:endParaRPr lang="en-US" sz="2200" cap="none" dirty="0" smtClean="0"/>
          </a:p>
          <a:p>
            <a:pPr lvl="1"/>
            <a:r>
              <a:rPr lang="en-US" cap="none" dirty="0">
                <a:hlinkClick r:id="rId4"/>
              </a:rPr>
              <a:t>http://www.raywenderlich.com/74904/swift-tutorial-part-2-simple-ios-</a:t>
            </a:r>
            <a:r>
              <a:rPr lang="en-US" cap="none" dirty="0" smtClean="0">
                <a:hlinkClick r:id="rId4"/>
              </a:rPr>
              <a:t>app</a:t>
            </a:r>
            <a:r>
              <a:rPr lang="en-US" cap="none" dirty="0" smtClean="0"/>
              <a:t> </a:t>
            </a:r>
            <a:endParaRPr lang="en-US" cap="none" dirty="0"/>
          </a:p>
          <a:p>
            <a:r>
              <a:rPr lang="en-US" sz="2200" cap="none" dirty="0" smtClean="0"/>
              <a:t>Swift Tutorial Series by Jameson </a:t>
            </a:r>
            <a:r>
              <a:rPr lang="en-US" sz="2200" cap="none" dirty="0" err="1" smtClean="0"/>
              <a:t>Quave</a:t>
            </a:r>
            <a:endParaRPr lang="en-US" sz="2200" cap="none" dirty="0" smtClean="0"/>
          </a:p>
          <a:p>
            <a:pPr lvl="1"/>
            <a:r>
              <a:rPr lang="en-US" cap="none" dirty="0">
                <a:hlinkClick r:id="rId5"/>
              </a:rPr>
              <a:t>http://jamesonquave.com/blog/tutorials</a:t>
            </a:r>
            <a:r>
              <a:rPr lang="en-US" cap="none" dirty="0" smtClean="0">
                <a:hlinkClick r:id="rId5"/>
              </a:rPr>
              <a:t>/</a:t>
            </a:r>
            <a:r>
              <a:rPr lang="en-US" cap="none" dirty="0" smtClean="0"/>
              <a:t> </a:t>
            </a:r>
            <a:endParaRPr lang="en-US" cap="none" dirty="0" smtClean="0"/>
          </a:p>
        </p:txBody>
      </p:sp>
    </p:spTree>
    <p:extLst>
      <p:ext uri="{BB962C8B-B14F-4D97-AF65-F5344CB8AC3E}">
        <p14:creationId xmlns:p14="http://schemas.microsoft.com/office/powerpoint/2010/main" val="316724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9-24 at 12.06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0"/>
            <a:ext cx="6440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96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“Hello World” dissection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23900" y="1511300"/>
            <a:ext cx="10960100" cy="4813300"/>
          </a:xfrm>
        </p:spPr>
        <p:txBody>
          <a:bodyPr>
            <a:normAutofit/>
          </a:bodyPr>
          <a:lstStyle/>
          <a:p>
            <a:r>
              <a:rPr lang="en-US" sz="2400" cap="none" dirty="0" smtClean="0"/>
              <a:t>Created a “Single Page View” app using the </a:t>
            </a:r>
            <a:r>
              <a:rPr lang="en-US" sz="2400" cap="none" dirty="0" smtClean="0"/>
              <a:t>“</a:t>
            </a:r>
            <a:r>
              <a:rPr lang="en-US" sz="2400" cap="none" dirty="0" err="1" smtClean="0"/>
              <a:t>iOS</a:t>
            </a:r>
            <a:r>
              <a:rPr lang="en-US" sz="2400" cap="none" dirty="0" smtClean="0"/>
              <a:t>” </a:t>
            </a:r>
            <a:r>
              <a:rPr lang="en-US" sz="2400" cap="none" dirty="0" smtClean="0"/>
              <a:t>wizard – </a:t>
            </a:r>
            <a:endParaRPr lang="en-US" sz="2400" cap="none" dirty="0" smtClean="0"/>
          </a:p>
          <a:p>
            <a:pPr lvl="1"/>
            <a:r>
              <a:rPr lang="en-US" sz="2200" cap="none" dirty="0" err="1" smtClean="0"/>
              <a:t>Xcode</a:t>
            </a:r>
            <a:r>
              <a:rPr lang="en-US" sz="2200" cap="none" dirty="0" smtClean="0"/>
              <a:t> created a basic “project” for us with multiple files</a:t>
            </a:r>
            <a:endParaRPr lang="en-US" sz="2200" cap="none" dirty="0" smtClean="0"/>
          </a:p>
          <a:p>
            <a:pPr lvl="1"/>
            <a:r>
              <a:rPr lang="en-US" sz="2200" cap="none" dirty="0"/>
              <a:t>5</a:t>
            </a:r>
            <a:r>
              <a:rPr lang="en-US" sz="2200" cap="none" dirty="0" smtClean="0"/>
              <a:t> main building blocks of the project that we need to know about:</a:t>
            </a:r>
            <a:endParaRPr lang="en-US" sz="2200" cap="none" dirty="0" smtClean="0"/>
          </a:p>
          <a:p>
            <a:pPr lvl="2"/>
            <a:r>
              <a:rPr lang="en-US" sz="2000" cap="none" dirty="0" err="1" smtClean="0"/>
              <a:t>AppDelegate.swift</a:t>
            </a:r>
            <a:r>
              <a:rPr lang="en-US" sz="2000" cap="none" dirty="0" smtClean="0"/>
              <a:t> – this is the “object” that monitors app events for the </a:t>
            </a:r>
            <a:r>
              <a:rPr lang="en-US" sz="2000" cap="none" dirty="0" err="1" smtClean="0"/>
              <a:t>iOS</a:t>
            </a:r>
            <a:r>
              <a:rPr lang="en-US" sz="2000" cap="none" dirty="0" smtClean="0"/>
              <a:t> and sets up appropriate app behaviors</a:t>
            </a:r>
            <a:endParaRPr lang="en-US" sz="2000" cap="none" dirty="0" smtClean="0"/>
          </a:p>
          <a:p>
            <a:pPr lvl="2"/>
            <a:r>
              <a:rPr lang="en-US" sz="2000" cap="none" dirty="0" err="1" smtClean="0"/>
              <a:t>ViewController.swift</a:t>
            </a:r>
            <a:r>
              <a:rPr lang="en-US" sz="2000" cap="none" dirty="0" smtClean="0"/>
              <a:t> – this is the “object” that provides functionality to your UI</a:t>
            </a:r>
            <a:endParaRPr lang="en-US" sz="2000" cap="none" dirty="0" smtClean="0"/>
          </a:p>
          <a:p>
            <a:pPr lvl="2"/>
            <a:r>
              <a:rPr lang="en-US" sz="2000" cap="none" dirty="0" err="1" smtClean="0"/>
              <a:t>Main.Storyboard</a:t>
            </a:r>
            <a:r>
              <a:rPr lang="en-US" sz="2000" cap="none" dirty="0" smtClean="0"/>
              <a:t> – this is the “object” that allows you to create the UI with minimal code</a:t>
            </a:r>
            <a:endParaRPr lang="en-US" sz="2000" cap="none" dirty="0" smtClean="0"/>
          </a:p>
          <a:p>
            <a:pPr lvl="2"/>
            <a:r>
              <a:rPr lang="en-US" sz="2000" cap="none" dirty="0" err="1" smtClean="0"/>
              <a:t>LaunchScreen.xib</a:t>
            </a:r>
            <a:r>
              <a:rPr lang="en-US" sz="2000" cap="none" dirty="0" smtClean="0"/>
              <a:t> – this is the “object” that is shown when your app is started</a:t>
            </a:r>
            <a:endParaRPr lang="en-US" sz="2000" cap="none" dirty="0" smtClean="0"/>
          </a:p>
          <a:p>
            <a:pPr lvl="2"/>
            <a:r>
              <a:rPr lang="en-US" sz="2000" cap="none" dirty="0" err="1" smtClean="0"/>
              <a:t>Info.Plist</a:t>
            </a:r>
            <a:r>
              <a:rPr lang="en-US" sz="2000" cap="none" dirty="0" smtClean="0"/>
              <a:t> – this is a list of things that your app </a:t>
            </a:r>
            <a:r>
              <a:rPr lang="en-US" sz="2000" cap="none" dirty="0" smtClean="0"/>
              <a:t>discloses to </a:t>
            </a:r>
            <a:r>
              <a:rPr lang="en-US" sz="2000" cap="none" dirty="0" smtClean="0"/>
              <a:t>the </a:t>
            </a:r>
            <a:r>
              <a:rPr lang="en-US" sz="2000" cap="none" dirty="0" err="1" smtClean="0"/>
              <a:t>iOS</a:t>
            </a:r>
            <a:r>
              <a:rPr lang="en-US" sz="2000" cap="none" dirty="0" smtClean="0"/>
              <a:t> to work</a:t>
            </a:r>
            <a:endParaRPr lang="en-US" sz="2000" cap="none" dirty="0" smtClean="0"/>
          </a:p>
        </p:txBody>
      </p:sp>
    </p:spTree>
    <p:extLst>
      <p:ext uri="{BB962C8B-B14F-4D97-AF65-F5344CB8AC3E}">
        <p14:creationId xmlns:p14="http://schemas.microsoft.com/office/powerpoint/2010/main" val="2600519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“Hello World” dissection - 2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23900" y="1511300"/>
            <a:ext cx="10960100" cy="4813300"/>
          </a:xfrm>
        </p:spPr>
        <p:txBody>
          <a:bodyPr>
            <a:normAutofit/>
          </a:bodyPr>
          <a:lstStyle/>
          <a:p>
            <a:r>
              <a:rPr lang="en-US" sz="2400" cap="none" dirty="0" smtClean="0"/>
              <a:t>Added a button to the default view on the Storyboard and changed its label</a:t>
            </a:r>
          </a:p>
          <a:p>
            <a:r>
              <a:rPr lang="en-US" sz="2400" cap="none" dirty="0" smtClean="0"/>
              <a:t>Added an Outlet to the button – a property of the button that allows data to be passed between the user and the view</a:t>
            </a:r>
          </a:p>
          <a:p>
            <a:r>
              <a:rPr lang="en-US" sz="2400" cap="none" dirty="0" smtClean="0"/>
              <a:t>Added an Action to the button – a property of the button that allows interactions to be passed between the user and the view</a:t>
            </a:r>
          </a:p>
          <a:p>
            <a:r>
              <a:rPr lang="en-US" sz="2400" cap="none" dirty="0" smtClean="0"/>
              <a:t>Coded the Action of the button to show an Alert indicating the response</a:t>
            </a:r>
          </a:p>
          <a:p>
            <a:r>
              <a:rPr lang="en-US" sz="2400" cap="none" dirty="0" smtClean="0"/>
              <a:t>Alert itself is another view</a:t>
            </a:r>
            <a:endParaRPr lang="en-US" sz="2400" cap="none" dirty="0" smtClean="0"/>
          </a:p>
        </p:txBody>
      </p:sp>
    </p:spTree>
    <p:extLst>
      <p:ext uri="{BB962C8B-B14F-4D97-AF65-F5344CB8AC3E}">
        <p14:creationId xmlns:p14="http://schemas.microsoft.com/office/powerpoint/2010/main" val="2179991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Recap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23900" y="1511300"/>
            <a:ext cx="10960100" cy="4813300"/>
          </a:xfrm>
        </p:spPr>
        <p:txBody>
          <a:bodyPr>
            <a:normAutofit/>
          </a:bodyPr>
          <a:lstStyle/>
          <a:p>
            <a:r>
              <a:rPr lang="en-US" sz="2400" cap="none" dirty="0" err="1" smtClean="0"/>
              <a:t>iOS</a:t>
            </a:r>
            <a:r>
              <a:rPr lang="en-US" sz="2400" cap="none" dirty="0" smtClean="0"/>
              <a:t> Programming is </a:t>
            </a:r>
            <a:r>
              <a:rPr lang="en-US" sz="2400" cap="none" dirty="0" smtClean="0"/>
              <a:t>Visual (and </a:t>
            </a:r>
            <a:r>
              <a:rPr lang="en-US" sz="2400" cap="none" dirty="0" err="1" smtClean="0"/>
              <a:t>Xcode</a:t>
            </a:r>
            <a:r>
              <a:rPr lang="en-US" sz="2400" cap="none" dirty="0" smtClean="0"/>
              <a:t> gives good hints):</a:t>
            </a:r>
            <a:endParaRPr lang="en-US" sz="2400" cap="none" dirty="0" smtClean="0"/>
          </a:p>
          <a:p>
            <a:pPr lvl="1"/>
            <a:r>
              <a:rPr lang="en-US" sz="2200" cap="none" dirty="0" smtClean="0"/>
              <a:t>Apps are designed top-down, i.e. UI first, code later</a:t>
            </a:r>
          </a:p>
          <a:p>
            <a:pPr lvl="1"/>
            <a:r>
              <a:rPr lang="en-US" sz="2200" cap="none" dirty="0" smtClean="0"/>
              <a:t>UI is designed by putting UI elements on a Storyboard</a:t>
            </a:r>
          </a:p>
          <a:p>
            <a:pPr lvl="1"/>
            <a:r>
              <a:rPr lang="en-US" sz="2200" cap="none" dirty="0" smtClean="0"/>
              <a:t>UI elements are predefined controls provided by </a:t>
            </a:r>
            <a:r>
              <a:rPr lang="en-US" sz="2200" cap="none" dirty="0" err="1" smtClean="0"/>
              <a:t>Xcode</a:t>
            </a:r>
            <a:endParaRPr lang="en-US" sz="2200" cap="none" dirty="0" smtClean="0"/>
          </a:p>
          <a:p>
            <a:pPr lvl="1"/>
            <a:r>
              <a:rPr lang="en-US" sz="2200" cap="none" dirty="0" smtClean="0"/>
              <a:t>Once UI looks good, define what those controls will do</a:t>
            </a:r>
          </a:p>
          <a:p>
            <a:pPr lvl="1"/>
            <a:r>
              <a:rPr lang="en-US" sz="2200" cap="none" dirty="0" smtClean="0"/>
              <a:t>Outlets and Actions</a:t>
            </a:r>
          </a:p>
          <a:p>
            <a:pPr lvl="2"/>
            <a:r>
              <a:rPr lang="en-US" sz="2000" cap="none" dirty="0" smtClean="0"/>
              <a:t>Outlets allow data to be interchanged between the user and app – I/O</a:t>
            </a:r>
          </a:p>
          <a:p>
            <a:pPr lvl="2"/>
            <a:r>
              <a:rPr lang="en-US" sz="2000" cap="none" dirty="0" smtClean="0"/>
              <a:t>Actions do some work in relation to some event</a:t>
            </a:r>
          </a:p>
        </p:txBody>
      </p:sp>
    </p:spTree>
    <p:extLst>
      <p:ext uri="{BB962C8B-B14F-4D97-AF65-F5344CB8AC3E}">
        <p14:creationId xmlns:p14="http://schemas.microsoft.com/office/powerpoint/2010/main" val="2600519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7 at 11.06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0"/>
            <a:ext cx="109728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711200" y="165100"/>
            <a:ext cx="10972800" cy="127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11200" y="469900"/>
            <a:ext cx="10972800" cy="127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85800" y="6845300"/>
            <a:ext cx="10972800" cy="127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8500" y="165100"/>
            <a:ext cx="12700" cy="66929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05100" y="457200"/>
            <a:ext cx="12700" cy="64008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702800" y="457200"/>
            <a:ext cx="12700" cy="64008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658600" y="152400"/>
            <a:ext cx="25400" cy="67056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41400" y="4660900"/>
            <a:ext cx="130810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Navigator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41900" y="5842000"/>
            <a:ext cx="130810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Editor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305800" y="165100"/>
            <a:ext cx="130810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Toolbar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591800" y="3924300"/>
            <a:ext cx="130810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Utilities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084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07 at 11.54.1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01" b="88704"/>
          <a:stretch/>
        </p:blipFill>
        <p:spPr>
          <a:xfrm>
            <a:off x="901700" y="635000"/>
            <a:ext cx="7315200" cy="18988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Screen Shot 2015-01-07 at 11.55.15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7" r="72917" b="88519"/>
          <a:stretch/>
        </p:blipFill>
        <p:spPr>
          <a:xfrm>
            <a:off x="901700" y="3479800"/>
            <a:ext cx="7315200" cy="19518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Frame 4"/>
          <p:cNvSpPr/>
          <p:nvPr/>
        </p:nvSpPr>
        <p:spPr>
          <a:xfrm>
            <a:off x="2171700" y="1041400"/>
            <a:ext cx="1879600" cy="7239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3898900" y="3949700"/>
            <a:ext cx="3987800" cy="6350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51900" y="1041401"/>
            <a:ext cx="25781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Compile and run/stop the current project for the chosen simulator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51900" y="3949701"/>
            <a:ext cx="25781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Choose the desired simulator for the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55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7 at 11.55.3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12" b="87778"/>
          <a:stretch/>
        </p:blipFill>
        <p:spPr>
          <a:xfrm>
            <a:off x="1117600" y="635000"/>
            <a:ext cx="4572000" cy="2170878"/>
          </a:xfrm>
          <a:prstGeom prst="rect">
            <a:avLst/>
          </a:prstGeom>
        </p:spPr>
      </p:pic>
      <p:pic>
        <p:nvPicPr>
          <p:cNvPr id="3" name="Picture 2" descr="Screen Shot 2015-01-07 at 11.55.41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28" b="87222"/>
          <a:stretch/>
        </p:blipFill>
        <p:spPr>
          <a:xfrm>
            <a:off x="6654800" y="571500"/>
            <a:ext cx="4572000" cy="2286000"/>
          </a:xfrm>
          <a:prstGeom prst="rect">
            <a:avLst/>
          </a:prstGeom>
        </p:spPr>
      </p:pic>
      <p:pic>
        <p:nvPicPr>
          <p:cNvPr id="4" name="Picture 3" descr="Screen Shot 2015-01-07 at 11.55.45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28" b="87222"/>
          <a:stretch/>
        </p:blipFill>
        <p:spPr>
          <a:xfrm>
            <a:off x="1117600" y="3429000"/>
            <a:ext cx="4572000" cy="2286000"/>
          </a:xfrm>
          <a:prstGeom prst="rect">
            <a:avLst/>
          </a:prstGeom>
        </p:spPr>
      </p:pic>
      <p:pic>
        <p:nvPicPr>
          <p:cNvPr id="6" name="Picture 5" descr="Screen Shot 2015-01-07 at 11.55.50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3" b="87222"/>
          <a:stretch/>
        </p:blipFill>
        <p:spPr>
          <a:xfrm>
            <a:off x="6654800" y="3429000"/>
            <a:ext cx="4572000" cy="2302686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>
            <a:off x="1689100" y="1549400"/>
            <a:ext cx="198119" cy="3810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7950200" y="1549400"/>
            <a:ext cx="198119" cy="3810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3746500" y="4419600"/>
            <a:ext cx="198119" cy="3810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10553700" y="4419600"/>
            <a:ext cx="198119" cy="3810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55109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TC104033925[[fn=Droplet]]</Template>
  <TotalTime>3447</TotalTime>
  <Words>1267</Words>
  <Application>Microsoft Macintosh PowerPoint</Application>
  <PresentationFormat>Custom</PresentationFormat>
  <Paragraphs>115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Droplet</vt:lpstr>
      <vt:lpstr>CIS 55 –  iOS Programming</vt:lpstr>
      <vt:lpstr>Lecture Objectives</vt:lpstr>
      <vt:lpstr>PowerPoint Presentation</vt:lpstr>
      <vt:lpstr>“Hello World” dissection</vt:lpstr>
      <vt:lpstr>“Hello World” dissection - 2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iOS concepts</vt:lpstr>
      <vt:lpstr>Designing your iOS app</vt:lpstr>
      <vt:lpstr>Key iOS concepts - 2</vt:lpstr>
      <vt:lpstr>Key iOS concepts - 3</vt:lpstr>
      <vt:lpstr>PowerPoint Presentation</vt:lpstr>
      <vt:lpstr>What is Object Oriented Programming?</vt:lpstr>
      <vt:lpstr>iOS App Development Paradigm</vt:lpstr>
      <vt:lpstr>OOP in iOS – What it means to me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55 –  iOS Programming</dc:title>
  <dc:creator>Microsoft account</dc:creator>
  <cp:lastModifiedBy>Manish  Goel</cp:lastModifiedBy>
  <cp:revision>60</cp:revision>
  <dcterms:created xsi:type="dcterms:W3CDTF">2014-09-22T05:29:11Z</dcterms:created>
  <dcterms:modified xsi:type="dcterms:W3CDTF">2015-01-08T01:47:55Z</dcterms:modified>
</cp:coreProperties>
</file>